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4660"/>
  </p:normalViewPr>
  <p:slideViewPr>
    <p:cSldViewPr snapToGrid="0">
      <p:cViewPr varScale="1">
        <p:scale>
          <a:sx n="48" d="100"/>
          <a:sy n="48" d="100"/>
        </p:scale>
        <p:origin x="690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06E63-EC86-4BB2-890D-2ECEA701087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2A988-A6BA-4C2D-8CE4-1D5B526D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4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06E63-EC86-4BB2-890D-2ECEA701087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2A988-A6BA-4C2D-8CE4-1D5B526D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3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06E63-EC86-4BB2-890D-2ECEA701087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2A988-A6BA-4C2D-8CE4-1D5B526D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30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06E63-EC86-4BB2-890D-2ECEA701087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2A988-A6BA-4C2D-8CE4-1D5B526D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2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06E63-EC86-4BB2-890D-2ECEA701087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2A988-A6BA-4C2D-8CE4-1D5B526D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8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06E63-EC86-4BB2-890D-2ECEA701087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2A988-A6BA-4C2D-8CE4-1D5B526D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82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06E63-EC86-4BB2-890D-2ECEA701087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2A988-A6BA-4C2D-8CE4-1D5B526D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43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06E63-EC86-4BB2-890D-2ECEA701087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2A988-A6BA-4C2D-8CE4-1D5B526D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06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06E63-EC86-4BB2-890D-2ECEA701087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2A988-A6BA-4C2D-8CE4-1D5B526D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72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06E63-EC86-4BB2-890D-2ECEA701087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2A988-A6BA-4C2D-8CE4-1D5B526D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05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06E63-EC86-4BB2-890D-2ECEA701087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2A988-A6BA-4C2D-8CE4-1D5B526D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535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06E63-EC86-4BB2-890D-2ECEA701087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2A988-A6BA-4C2D-8CE4-1D5B526D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728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358" y="225245"/>
            <a:ext cx="11219424" cy="544213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Option </a:t>
            </a:r>
            <a:r>
              <a:rPr lang="en-US" sz="2400" b="1" dirty="0" smtClean="0"/>
              <a:t>A: </a:t>
            </a:r>
            <a:r>
              <a:rPr lang="en-US" sz="2400" b="1" dirty="0" smtClean="0"/>
              <a:t>CV4 </a:t>
            </a:r>
            <a:r>
              <a:rPr lang="en-US" sz="2400" b="1" dirty="0" smtClean="0"/>
              <a:t>precision tester </a:t>
            </a:r>
            <a:r>
              <a:rPr lang="en-US" sz="2400" b="1" dirty="0" smtClean="0"/>
              <a:t>FPGA memory usage </a:t>
            </a:r>
            <a:r>
              <a:rPr lang="en-US" sz="2400" b="1" dirty="0" smtClean="0"/>
              <a:t>(</a:t>
            </a:r>
            <a:r>
              <a:rPr lang="en-US" sz="2400" b="1" dirty="0" smtClean="0">
                <a:solidFill>
                  <a:srgbClr val="FF0000"/>
                </a:solidFill>
              </a:rPr>
              <a:t>2.168</a:t>
            </a:r>
            <a:r>
              <a:rPr lang="en-US" sz="2400" b="1" dirty="0" smtClean="0">
                <a:solidFill>
                  <a:srgbClr val="FF0000"/>
                </a:solidFill>
              </a:rPr>
              <a:t>M</a:t>
            </a:r>
            <a:r>
              <a:rPr lang="en-US" sz="2400" b="1" dirty="0" smtClean="0"/>
              <a:t> </a:t>
            </a:r>
            <a:r>
              <a:rPr lang="en-US" sz="2400" b="1" dirty="0" smtClean="0"/>
              <a:t>bits </a:t>
            </a:r>
            <a:r>
              <a:rPr lang="en-US" sz="2400" b="1" dirty="0"/>
              <a:t>u</a:t>
            </a:r>
            <a:r>
              <a:rPr lang="en-US" sz="2400" b="1" dirty="0" smtClean="0"/>
              <a:t>sed out of </a:t>
            </a:r>
            <a:r>
              <a:rPr lang="en-US" sz="2400" b="1" dirty="0" smtClean="0">
                <a:solidFill>
                  <a:srgbClr val="00B050"/>
                </a:solidFill>
              </a:rPr>
              <a:t>2.562M </a:t>
            </a:r>
            <a:r>
              <a:rPr lang="en-US" sz="2400" b="1" dirty="0" smtClean="0"/>
              <a:t>available).</a:t>
            </a: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2570205" y="2440458"/>
            <a:ext cx="1872049" cy="3274541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Time domain </a:t>
            </a:r>
            <a:r>
              <a:rPr lang="en-US" dirty="0" smtClean="0">
                <a:solidFill>
                  <a:srgbClr val="00B050"/>
                </a:solidFill>
              </a:rPr>
              <a:t>data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Memory(</a:t>
            </a:r>
            <a:r>
              <a:rPr lang="en-US" dirty="0" smtClean="0">
                <a:solidFill>
                  <a:srgbClr val="FF0000"/>
                </a:solidFill>
              </a:rPr>
              <a:t>10x</a:t>
            </a:r>
            <a:r>
              <a:rPr lang="en-US" dirty="0" smtClean="0">
                <a:solidFill>
                  <a:srgbClr val="00B050"/>
                </a:solidFill>
              </a:rPr>
              <a:t>)</a:t>
            </a:r>
            <a:endParaRPr lang="en-US" dirty="0" smtClean="0">
              <a:solidFill>
                <a:srgbClr val="00B050"/>
              </a:solidFill>
            </a:endParaRP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16 bits x </a:t>
            </a:r>
            <a:r>
              <a:rPr lang="en-US" dirty="0" smtClean="0">
                <a:solidFill>
                  <a:srgbClr val="00B050"/>
                </a:solidFill>
              </a:rPr>
              <a:t>8192 samples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444674" y="2440458"/>
            <a:ext cx="1872049" cy="3274541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B050"/>
                </a:solidFill>
              </a:rPr>
              <a:t>Histo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memory </a:t>
            </a:r>
            <a:r>
              <a:rPr lang="en-US" dirty="0" smtClean="0">
                <a:solidFill>
                  <a:srgbClr val="00B050"/>
                </a:solidFill>
              </a:rPr>
              <a:t>22bit </a:t>
            </a:r>
            <a:r>
              <a:rPr lang="en-US" dirty="0" smtClean="0">
                <a:solidFill>
                  <a:srgbClr val="00B050"/>
                </a:solidFill>
              </a:rPr>
              <a:t>x </a:t>
            </a:r>
            <a:r>
              <a:rPr lang="en-US" dirty="0" smtClean="0">
                <a:solidFill>
                  <a:srgbClr val="00B050"/>
                </a:solidFill>
              </a:rPr>
              <a:t>32768</a:t>
            </a:r>
            <a:r>
              <a:rPr lang="en-US" dirty="0" smtClean="0">
                <a:solidFill>
                  <a:srgbClr val="00B050"/>
                </a:solidFill>
              </a:rPr>
              <a:t>bins</a:t>
            </a:r>
            <a:endParaRPr lang="en-US" dirty="0" smtClean="0">
              <a:solidFill>
                <a:srgbClr val="00B050"/>
              </a:solidFill>
            </a:endParaRP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15 </a:t>
            </a:r>
            <a:r>
              <a:rPr lang="en-US" dirty="0" smtClean="0">
                <a:solidFill>
                  <a:srgbClr val="FF0000"/>
                </a:solidFill>
              </a:rPr>
              <a:t>data bits </a:t>
            </a:r>
            <a:r>
              <a:rPr lang="en-US" dirty="0" err="1" smtClean="0">
                <a:solidFill>
                  <a:srgbClr val="FF0000"/>
                </a:solidFill>
              </a:rPr>
              <a:t>histogrammed</a:t>
            </a:r>
            <a:r>
              <a:rPr lang="en-US" dirty="0" smtClean="0">
                <a:solidFill>
                  <a:srgbClr val="00B050"/>
                </a:solidFill>
              </a:rPr>
              <a:t>)</a:t>
            </a:r>
          </a:p>
          <a:p>
            <a:pPr algn="ctr"/>
            <a:endParaRPr lang="en-US" dirty="0">
              <a:solidFill>
                <a:srgbClr val="00B050"/>
              </a:solidFill>
            </a:endParaRP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(</a:t>
            </a:r>
            <a:r>
              <a:rPr lang="en-US" dirty="0" smtClean="0">
                <a:solidFill>
                  <a:srgbClr val="00B050"/>
                </a:solidFill>
              </a:rPr>
              <a:t>720 896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bits)</a:t>
            </a:r>
            <a:endParaRPr lang="en-US" dirty="0">
              <a:solidFill>
                <a:srgbClr val="00B050"/>
              </a:solidFill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5542001" y="2186401"/>
            <a:ext cx="66930" cy="247135"/>
            <a:chOff x="5469081" y="1670568"/>
            <a:chExt cx="66930" cy="247135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5469081" y="1670568"/>
              <a:ext cx="0" cy="24713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5536011" y="1670568"/>
              <a:ext cx="0" cy="24713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3210185" y="2167749"/>
            <a:ext cx="624242" cy="269443"/>
            <a:chOff x="2613455" y="1670568"/>
            <a:chExt cx="624242" cy="269443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2613455" y="1692876"/>
              <a:ext cx="0" cy="24713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2679358" y="1692876"/>
              <a:ext cx="0" cy="24713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2815282" y="1692876"/>
              <a:ext cx="0" cy="24713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2889423" y="1692876"/>
              <a:ext cx="0" cy="24713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2963563" y="1670568"/>
              <a:ext cx="0" cy="269443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3025346" y="1692876"/>
              <a:ext cx="0" cy="24713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>
              <a:off x="3087131" y="1692873"/>
              <a:ext cx="4412" cy="247138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3155093" y="1692876"/>
              <a:ext cx="0" cy="24713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3235411" y="1692876"/>
              <a:ext cx="2286" cy="239824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2753498" y="1692876"/>
              <a:ext cx="0" cy="247135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Straight Arrow Connector 26"/>
          <p:cNvCxnSpPr/>
          <p:nvPr/>
        </p:nvCxnSpPr>
        <p:spPr>
          <a:xfrm>
            <a:off x="7349266" y="2197368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411051" y="2197368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7479013" y="2197368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544915" y="2197368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7606699" y="2197368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662305" y="2197368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7730267" y="2197368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7804408" y="2197368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872370" y="2197368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9444673" y="1940011"/>
            <a:ext cx="1872049" cy="234778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 r</a:t>
            </a:r>
            <a:r>
              <a:rPr lang="en-US" dirty="0" smtClean="0"/>
              <a:t>ecompile</a:t>
            </a:r>
            <a:endParaRPr lang="en-US" dirty="0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9582660" y="1703168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9728882" y="1692873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9957483" y="17115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10288024" y="1692873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169909" y="6040393"/>
            <a:ext cx="2793654" cy="741406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 flipH="1">
            <a:off x="786406" y="6226430"/>
            <a:ext cx="156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USB control 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3" name="Elbow Connector 62"/>
          <p:cNvCxnSpPr>
            <a:stCxn id="4" idx="2"/>
          </p:cNvCxnSpPr>
          <p:nvPr/>
        </p:nvCxnSpPr>
        <p:spPr>
          <a:xfrm rot="5400000">
            <a:off x="3000375" y="5688998"/>
            <a:ext cx="479854" cy="531856"/>
          </a:xfrm>
          <a:prstGeom prst="bentConnector2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8" idx="2"/>
          </p:cNvCxnSpPr>
          <p:nvPr/>
        </p:nvCxnSpPr>
        <p:spPr>
          <a:xfrm rot="5400000">
            <a:off x="6168140" y="2510422"/>
            <a:ext cx="1007982" cy="7417136"/>
          </a:xfrm>
          <a:prstGeom prst="bentConnector2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38" idx="2"/>
            <a:endCxn id="8" idx="0"/>
          </p:cNvCxnSpPr>
          <p:nvPr/>
        </p:nvCxnSpPr>
        <p:spPr>
          <a:xfrm>
            <a:off x="10380698" y="2174789"/>
            <a:ext cx="1" cy="26566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0444544" y="1703168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10628866" y="17115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10820397" y="17115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10125326" y="1703168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9223742" y="1082755"/>
            <a:ext cx="2586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Coluta frames and data</a:t>
            </a:r>
          </a:p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   f1 </a:t>
            </a:r>
            <a:r>
              <a:rPr lang="en-US" dirty="0" smtClean="0">
                <a:solidFill>
                  <a:srgbClr val="00B050"/>
                </a:solidFill>
              </a:rPr>
              <a:t>f2  1   3   5        8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476267" y="1539172"/>
            <a:ext cx="1965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All </a:t>
            </a:r>
            <a:r>
              <a:rPr lang="en-US" dirty="0" err="1" smtClean="0">
                <a:solidFill>
                  <a:srgbClr val="00B050"/>
                </a:solidFill>
              </a:rPr>
              <a:t>Coluta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channels</a:t>
            </a:r>
            <a:endParaRPr lang="en-US" dirty="0" smtClean="0">
              <a:solidFill>
                <a:srgbClr val="00B050"/>
              </a:solidFill>
            </a:endParaRPr>
          </a:p>
        </p:txBody>
      </p:sp>
      <p:cxnSp>
        <p:nvCxnSpPr>
          <p:cNvPr id="137" name="Straight Arrow Connector 136"/>
          <p:cNvCxnSpPr/>
          <p:nvPr/>
        </p:nvCxnSpPr>
        <p:spPr>
          <a:xfrm flipV="1">
            <a:off x="350109" y="939114"/>
            <a:ext cx="224480" cy="256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 flipV="1">
            <a:off x="364118" y="1102843"/>
            <a:ext cx="224480" cy="2563"/>
          </a:xfrm>
          <a:prstGeom prst="straightConnector1">
            <a:avLst/>
          </a:prstGeom>
          <a:ln w="63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602606" y="823262"/>
            <a:ext cx="7939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Data path</a:t>
            </a:r>
          </a:p>
          <a:p>
            <a:r>
              <a:rPr lang="en-US" sz="1200" dirty="0" smtClean="0"/>
              <a:t>Control </a:t>
            </a:r>
            <a:endParaRPr lang="en-US" sz="1200" dirty="0"/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10991333" y="1692873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11190352" y="1692873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4647688" y="2440458"/>
            <a:ext cx="1872049" cy="3274541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Time domain </a:t>
            </a:r>
            <a:r>
              <a:rPr lang="en-US" dirty="0" smtClean="0">
                <a:solidFill>
                  <a:srgbClr val="00B050"/>
                </a:solidFill>
              </a:rPr>
              <a:t>data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Memory(</a:t>
            </a:r>
            <a:r>
              <a:rPr lang="en-US" dirty="0" smtClean="0">
                <a:solidFill>
                  <a:srgbClr val="FF0000"/>
                </a:solidFill>
              </a:rPr>
              <a:t>2x</a:t>
            </a:r>
            <a:r>
              <a:rPr lang="en-US" dirty="0" smtClean="0">
                <a:solidFill>
                  <a:srgbClr val="00B050"/>
                </a:solidFill>
              </a:rPr>
              <a:t>)</a:t>
            </a:r>
            <a:endParaRPr lang="en-US" dirty="0" smtClean="0">
              <a:solidFill>
                <a:srgbClr val="00B050"/>
              </a:solidFill>
            </a:endParaRP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16 bits x </a:t>
            </a:r>
            <a:r>
              <a:rPr lang="en-US" dirty="0" smtClean="0">
                <a:solidFill>
                  <a:srgbClr val="00B050"/>
                </a:solidFill>
              </a:rPr>
              <a:t>1024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samples</a:t>
            </a:r>
          </a:p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725171" y="2444503"/>
            <a:ext cx="1872049" cy="3274541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Time domain </a:t>
            </a:r>
            <a:r>
              <a:rPr lang="en-US" dirty="0" smtClean="0">
                <a:solidFill>
                  <a:srgbClr val="00B050"/>
                </a:solidFill>
              </a:rPr>
              <a:t>data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Memory(</a:t>
            </a:r>
            <a:r>
              <a:rPr lang="en-US" dirty="0" smtClean="0">
                <a:solidFill>
                  <a:srgbClr val="FF0000"/>
                </a:solidFill>
              </a:rPr>
              <a:t>4x</a:t>
            </a:r>
            <a:r>
              <a:rPr lang="en-US" dirty="0" smtClean="0">
                <a:solidFill>
                  <a:srgbClr val="00B050"/>
                </a:solidFill>
              </a:rPr>
              <a:t>)</a:t>
            </a:r>
            <a:endParaRPr lang="en-US" dirty="0" smtClean="0">
              <a:solidFill>
                <a:srgbClr val="00B050"/>
              </a:solidFill>
            </a:endParaRP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12 </a:t>
            </a:r>
            <a:r>
              <a:rPr lang="en-US" dirty="0" smtClean="0">
                <a:solidFill>
                  <a:srgbClr val="00B050"/>
                </a:solidFill>
              </a:rPr>
              <a:t>bits x </a:t>
            </a:r>
            <a:r>
              <a:rPr lang="en-US" dirty="0" smtClean="0">
                <a:solidFill>
                  <a:srgbClr val="00B050"/>
                </a:solidFill>
              </a:rPr>
              <a:t>2048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samples</a:t>
            </a:r>
          </a:p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553750" y="1567413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AD9650</a:t>
            </a:r>
            <a:r>
              <a:rPr lang="en-US" dirty="0" smtClean="0">
                <a:solidFill>
                  <a:srgbClr val="00B050"/>
                </a:solidFill>
              </a:rPr>
              <a:t> channels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555654" y="1563368"/>
            <a:ext cx="2111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All </a:t>
            </a:r>
            <a:r>
              <a:rPr lang="en-US" dirty="0" smtClean="0">
                <a:solidFill>
                  <a:srgbClr val="00B050"/>
                </a:solidFill>
              </a:rPr>
              <a:t>ADC121</a:t>
            </a:r>
            <a:r>
              <a:rPr lang="en-US" dirty="0" smtClean="0">
                <a:solidFill>
                  <a:srgbClr val="00B050"/>
                </a:solidFill>
              </a:rPr>
              <a:t> channels</a:t>
            </a:r>
            <a:endParaRPr lang="en-US" dirty="0" smtClean="0">
              <a:solidFill>
                <a:srgbClr val="00B050"/>
              </a:solidFill>
            </a:endParaRPr>
          </a:p>
        </p:txBody>
      </p:sp>
      <p:cxnSp>
        <p:nvCxnSpPr>
          <p:cNvPr id="97" name="Elbow Connector 96"/>
          <p:cNvCxnSpPr>
            <a:endCxn id="60" idx="3"/>
          </p:cNvCxnSpPr>
          <p:nvPr/>
        </p:nvCxnSpPr>
        <p:spPr>
          <a:xfrm rot="10800000" flipV="1">
            <a:off x="2963564" y="5714998"/>
            <a:ext cx="2620151" cy="696097"/>
          </a:xfrm>
          <a:prstGeom prst="bentConnector3">
            <a:avLst>
              <a:gd name="adj1" fmla="val -72"/>
            </a:avLst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56" idx="2"/>
          </p:cNvCxnSpPr>
          <p:nvPr/>
        </p:nvCxnSpPr>
        <p:spPr>
          <a:xfrm rot="5400000">
            <a:off x="4874021" y="3808587"/>
            <a:ext cx="876718" cy="4697633"/>
          </a:xfrm>
          <a:prstGeom prst="bentConnector2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890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8598" y="226962"/>
            <a:ext cx="11163819" cy="544213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Option A: CV4 </a:t>
            </a:r>
            <a:r>
              <a:rPr lang="en-US" sz="2400" b="1" dirty="0" smtClean="0"/>
              <a:t>radiation tester </a:t>
            </a:r>
            <a:r>
              <a:rPr lang="en-US" sz="2400" b="1" dirty="0" smtClean="0"/>
              <a:t>FPGA memory usage (</a:t>
            </a:r>
            <a:r>
              <a:rPr lang="en-US" sz="2400" b="1" dirty="0" smtClean="0">
                <a:solidFill>
                  <a:srgbClr val="FF0000"/>
                </a:solidFill>
              </a:rPr>
              <a:t>2.202M</a:t>
            </a:r>
            <a:r>
              <a:rPr lang="en-US" sz="2400" b="1" dirty="0" smtClean="0"/>
              <a:t> </a:t>
            </a:r>
            <a:r>
              <a:rPr lang="en-US" sz="2400" b="1" dirty="0" smtClean="0"/>
              <a:t>bits </a:t>
            </a:r>
            <a:r>
              <a:rPr lang="en-US" sz="2400" b="1" dirty="0"/>
              <a:t>u</a:t>
            </a:r>
            <a:r>
              <a:rPr lang="en-US" sz="2400" b="1" dirty="0" smtClean="0"/>
              <a:t>sed out of </a:t>
            </a:r>
            <a:r>
              <a:rPr lang="en-US" sz="2400" b="1" dirty="0" smtClean="0">
                <a:solidFill>
                  <a:srgbClr val="00B050"/>
                </a:solidFill>
              </a:rPr>
              <a:t>2.56M </a:t>
            </a:r>
            <a:r>
              <a:rPr lang="en-US" sz="2400" b="1" dirty="0" smtClean="0"/>
              <a:t>available).</a:t>
            </a: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2570205" y="2440458"/>
            <a:ext cx="1872049" cy="3274541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3 groups of time </a:t>
            </a:r>
            <a:r>
              <a:rPr lang="en-US" dirty="0" smtClean="0">
                <a:solidFill>
                  <a:srgbClr val="00B050"/>
                </a:solidFill>
              </a:rPr>
              <a:t>domain data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(16 </a:t>
            </a:r>
            <a:r>
              <a:rPr lang="en-US" dirty="0" smtClean="0">
                <a:solidFill>
                  <a:srgbClr val="00B050"/>
                </a:solidFill>
              </a:rPr>
              <a:t>bits x </a:t>
            </a:r>
            <a:r>
              <a:rPr lang="en-US" dirty="0" smtClean="0">
                <a:solidFill>
                  <a:srgbClr val="00B050"/>
                </a:solidFill>
              </a:rPr>
              <a:t>8196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16 bits x 128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12 bits x1024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 samples)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6058" y="2440458"/>
            <a:ext cx="1872049" cy="3274541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Histo1 memory 22bits x 32768bins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15 data bits </a:t>
            </a:r>
            <a:r>
              <a:rPr lang="en-US" dirty="0" err="1" smtClean="0">
                <a:solidFill>
                  <a:srgbClr val="FF0000"/>
                </a:solidFill>
              </a:rPr>
              <a:t>histogrammed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en-US" dirty="0" smtClean="0">
                <a:solidFill>
                  <a:srgbClr val="00B050"/>
                </a:solidFill>
              </a:rPr>
              <a:t>)</a:t>
            </a:r>
          </a:p>
          <a:p>
            <a:pPr algn="ctr"/>
            <a:endParaRPr lang="en-US" dirty="0" smtClean="0">
              <a:solidFill>
                <a:srgbClr val="00B050"/>
              </a:solidFill>
            </a:endParaRP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(720808 bits)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16112" y="2440458"/>
            <a:ext cx="1872049" cy="3274541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Histo2 memory 22bits x 32768bins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15 data bits </a:t>
            </a:r>
            <a:r>
              <a:rPr lang="en-US" dirty="0" err="1" smtClean="0">
                <a:solidFill>
                  <a:srgbClr val="FF0000"/>
                </a:solidFill>
              </a:rPr>
              <a:t>histogrammed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en-US" dirty="0" smtClean="0">
                <a:solidFill>
                  <a:srgbClr val="00B050"/>
                </a:solidFill>
              </a:rPr>
              <a:t>)</a:t>
            </a:r>
          </a:p>
          <a:p>
            <a:pPr algn="ctr"/>
            <a:endParaRPr lang="en-US" dirty="0">
              <a:solidFill>
                <a:srgbClr val="00B050"/>
              </a:solidFill>
            </a:endParaRP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(720808 bits)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496166" y="2440458"/>
            <a:ext cx="1872049" cy="3274541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Histo3 memory 22bits x 32768bins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15 data bits </a:t>
            </a:r>
            <a:r>
              <a:rPr lang="en-US" dirty="0" err="1" smtClean="0">
                <a:solidFill>
                  <a:srgbClr val="FF0000"/>
                </a:solidFill>
              </a:rPr>
              <a:t>histogrammed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en-US" dirty="0" smtClean="0">
                <a:solidFill>
                  <a:srgbClr val="00B050"/>
                </a:solidFill>
              </a:rPr>
              <a:t>)</a:t>
            </a:r>
          </a:p>
          <a:p>
            <a:pPr algn="ctr"/>
            <a:endParaRPr lang="en-US" dirty="0">
              <a:solidFill>
                <a:srgbClr val="00B050"/>
              </a:solidFill>
            </a:endParaRP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(720808 bits)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70204" y="1940011"/>
            <a:ext cx="1872049" cy="234778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mux1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613455" y="16928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79358" y="16928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815282" y="16928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889423" y="16928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963563" y="16928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025346" y="16928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087131" y="16928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155093" y="16928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235411" y="16928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439298" y="1692873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506228" y="1692873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753498" y="16928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968579" y="16825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096265" y="16825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219833" y="16825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361936" y="16825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3554628" y="2174789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336057" y="1940011"/>
            <a:ext cx="1872049" cy="234778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mux2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7416111" y="1940011"/>
            <a:ext cx="1872049" cy="234778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mux3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9496165" y="1940011"/>
            <a:ext cx="1872049" cy="234778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mux4</a:t>
            </a:r>
            <a:endParaRPr lang="en-US" dirty="0"/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6769445" y="1692875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6272082" y="1672279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7921981" y="16825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8497331" y="1703169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8796979" y="1703168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416110" y="6077465"/>
            <a:ext cx="1872049" cy="234778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mux5</a:t>
            </a:r>
            <a:endParaRPr lang="en-US" dirty="0"/>
          </a:p>
        </p:txBody>
      </p:sp>
      <p:cxnSp>
        <p:nvCxnSpPr>
          <p:cNvPr id="47" name="Elbow Connector 46"/>
          <p:cNvCxnSpPr/>
          <p:nvPr/>
        </p:nvCxnSpPr>
        <p:spPr>
          <a:xfrm>
            <a:off x="6554258" y="5730608"/>
            <a:ext cx="1049487" cy="342214"/>
          </a:xfrm>
          <a:prstGeom prst="bentConnector3">
            <a:avLst>
              <a:gd name="adj1" fmla="val 1138"/>
            </a:avLst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8" idx="2"/>
            <a:endCxn id="45" idx="0"/>
          </p:cNvCxnSpPr>
          <p:nvPr/>
        </p:nvCxnSpPr>
        <p:spPr>
          <a:xfrm flipH="1">
            <a:off x="8352135" y="5714999"/>
            <a:ext cx="2" cy="36246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>
            <a:stCxn id="9" idx="2"/>
          </p:cNvCxnSpPr>
          <p:nvPr/>
        </p:nvCxnSpPr>
        <p:spPr>
          <a:xfrm rot="5400000">
            <a:off x="9581133" y="5232933"/>
            <a:ext cx="368992" cy="1333125"/>
          </a:xfrm>
          <a:prstGeom prst="bentConnector2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169909" y="6040393"/>
            <a:ext cx="2793654" cy="741406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 flipH="1">
            <a:off x="786406" y="6226430"/>
            <a:ext cx="156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USB control 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3" name="Elbow Connector 62"/>
          <p:cNvCxnSpPr>
            <a:stCxn id="4" idx="2"/>
          </p:cNvCxnSpPr>
          <p:nvPr/>
        </p:nvCxnSpPr>
        <p:spPr>
          <a:xfrm rot="5400000">
            <a:off x="3000375" y="5688998"/>
            <a:ext cx="479854" cy="531856"/>
          </a:xfrm>
          <a:prstGeom prst="bentConnector2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45" idx="2"/>
          </p:cNvCxnSpPr>
          <p:nvPr/>
        </p:nvCxnSpPr>
        <p:spPr>
          <a:xfrm rot="5400000">
            <a:off x="5516090" y="3759716"/>
            <a:ext cx="283519" cy="5388572"/>
          </a:xfrm>
          <a:prstGeom prst="bentConnector2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37" idx="2"/>
          </p:cNvCxnSpPr>
          <p:nvPr/>
        </p:nvCxnSpPr>
        <p:spPr>
          <a:xfrm>
            <a:off x="6272082" y="2174789"/>
            <a:ext cx="6178" cy="26566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38" idx="2"/>
            <a:endCxn id="8" idx="0"/>
          </p:cNvCxnSpPr>
          <p:nvPr/>
        </p:nvCxnSpPr>
        <p:spPr>
          <a:xfrm>
            <a:off x="8352136" y="2174789"/>
            <a:ext cx="1" cy="26566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39" idx="2"/>
          </p:cNvCxnSpPr>
          <p:nvPr/>
        </p:nvCxnSpPr>
        <p:spPr>
          <a:xfrm>
            <a:off x="10432190" y="2174789"/>
            <a:ext cx="6178" cy="265668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5803558" y="1692873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0072817" y="16825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10311714" y="1672279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10552671" y="1682576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10784357" y="1692873"/>
            <a:ext cx="0" cy="24713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7481169" y="1102843"/>
            <a:ext cx="16373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Coluta channel </a:t>
            </a:r>
          </a:p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    1         3   4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587875" y="1065245"/>
            <a:ext cx="14350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smtClean="0">
                <a:solidFill>
                  <a:srgbClr val="00B050"/>
                </a:solidFill>
              </a:rPr>
              <a:t>Coluta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F1      2       F2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671082" y="1102843"/>
            <a:ext cx="15844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Coluta channel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     5  6   7  8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84" name="Elbow Connector 83"/>
          <p:cNvCxnSpPr>
            <a:stCxn id="60" idx="0"/>
            <a:endCxn id="10" idx="1"/>
          </p:cNvCxnSpPr>
          <p:nvPr/>
        </p:nvCxnSpPr>
        <p:spPr>
          <a:xfrm rot="5400000" flipH="1" flipV="1">
            <a:off x="76974" y="3547163"/>
            <a:ext cx="3982993" cy="100346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2511225" y="680301"/>
            <a:ext cx="2650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10 Coluta data and frames</a:t>
            </a:r>
          </a:p>
          <a:p>
            <a:r>
              <a:rPr lang="en-US" dirty="0">
                <a:solidFill>
                  <a:srgbClr val="00B050"/>
                </a:solidFill>
              </a:rPr>
              <a:t>2</a:t>
            </a:r>
            <a:r>
              <a:rPr lang="en-US" dirty="0" smtClean="0">
                <a:solidFill>
                  <a:srgbClr val="00B050"/>
                </a:solidFill>
              </a:rPr>
              <a:t> 9650 channels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4 ADC121 channels</a:t>
            </a:r>
          </a:p>
        </p:txBody>
      </p:sp>
      <p:cxnSp>
        <p:nvCxnSpPr>
          <p:cNvPr id="100" name="Elbow Connector 99"/>
          <p:cNvCxnSpPr>
            <a:endCxn id="37" idx="1"/>
          </p:cNvCxnSpPr>
          <p:nvPr/>
        </p:nvCxnSpPr>
        <p:spPr>
          <a:xfrm flipV="1">
            <a:off x="1566734" y="2057400"/>
            <a:ext cx="3769323" cy="186383"/>
          </a:xfrm>
          <a:prstGeom prst="bentConnector3">
            <a:avLst>
              <a:gd name="adj1" fmla="val 8819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/>
          <p:nvPr/>
        </p:nvCxnSpPr>
        <p:spPr>
          <a:xfrm flipV="1">
            <a:off x="1566735" y="2055340"/>
            <a:ext cx="5849375" cy="215215"/>
          </a:xfrm>
          <a:prstGeom prst="bentConnector3">
            <a:avLst>
              <a:gd name="adj1" fmla="val 9805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112"/>
          <p:cNvCxnSpPr>
            <a:endCxn id="39" idx="1"/>
          </p:cNvCxnSpPr>
          <p:nvPr/>
        </p:nvCxnSpPr>
        <p:spPr>
          <a:xfrm flipV="1">
            <a:off x="1566733" y="2057400"/>
            <a:ext cx="7929432" cy="255369"/>
          </a:xfrm>
          <a:prstGeom prst="bentConnector3">
            <a:avLst>
              <a:gd name="adj1" fmla="val 98542"/>
            </a:avLst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118"/>
          <p:cNvCxnSpPr>
            <a:endCxn id="45" idx="1"/>
          </p:cNvCxnSpPr>
          <p:nvPr/>
        </p:nvCxnSpPr>
        <p:spPr>
          <a:xfrm flipV="1">
            <a:off x="2963563" y="6194854"/>
            <a:ext cx="4452547" cy="29141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Flowchart: Connector 131"/>
          <p:cNvSpPr/>
          <p:nvPr/>
        </p:nvSpPr>
        <p:spPr>
          <a:xfrm>
            <a:off x="1474573" y="2189203"/>
            <a:ext cx="206467" cy="212808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7" name="Straight Arrow Connector 136"/>
          <p:cNvCxnSpPr/>
          <p:nvPr/>
        </p:nvCxnSpPr>
        <p:spPr>
          <a:xfrm flipV="1">
            <a:off x="350109" y="939114"/>
            <a:ext cx="224480" cy="256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 flipV="1">
            <a:off x="364118" y="1102843"/>
            <a:ext cx="224480" cy="2563"/>
          </a:xfrm>
          <a:prstGeom prst="straightConnector1">
            <a:avLst/>
          </a:prstGeom>
          <a:ln w="63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602606" y="823262"/>
            <a:ext cx="17564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Data path</a:t>
            </a:r>
          </a:p>
          <a:p>
            <a:r>
              <a:rPr lang="en-US" sz="1200" dirty="0" smtClean="0"/>
              <a:t>Control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*  Overflow bit flips </a:t>
            </a:r>
          </a:p>
          <a:p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 smtClean="0">
                <a:solidFill>
                  <a:srgbClr val="FF0000"/>
                </a:solidFill>
              </a:rPr>
              <a:t>    are counted by special</a:t>
            </a:r>
          </a:p>
          <a:p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 smtClean="0">
                <a:solidFill>
                  <a:srgbClr val="FF0000"/>
                </a:solidFill>
              </a:rPr>
              <a:t>    counter 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962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224</Words>
  <Application>Microsoft Office PowerPoint</Application>
  <PresentationFormat>Widescreen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Option A: CV4 precision tester FPGA memory usage (2.168M bits used out of 2.562M available).</vt:lpstr>
      <vt:lpstr>Option A: CV4 radiation tester FPGA memory usage (2.202M bits used out of 2.56M available).</vt:lpstr>
    </vt:vector>
  </TitlesOfParts>
  <Company>Columbia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CV4 tester memory usage</dc:title>
  <dc:creator>Jaro</dc:creator>
  <cp:lastModifiedBy>Jaro</cp:lastModifiedBy>
  <cp:revision>29</cp:revision>
  <dcterms:created xsi:type="dcterms:W3CDTF">2022-01-14T08:06:33Z</dcterms:created>
  <dcterms:modified xsi:type="dcterms:W3CDTF">2022-01-25T10:02:42Z</dcterms:modified>
</cp:coreProperties>
</file>